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318" r:id="rId3"/>
    <p:sldId id="320" r:id="rId4"/>
    <p:sldId id="356" r:id="rId5"/>
    <p:sldId id="357" r:id="rId6"/>
    <p:sldId id="358" r:id="rId7"/>
    <p:sldId id="353" r:id="rId8"/>
    <p:sldId id="352" r:id="rId9"/>
    <p:sldId id="350" r:id="rId10"/>
    <p:sldId id="26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5620"/>
    <p:restoredTop sz="94660"/>
  </p:normalViewPr>
  <p:slideViewPr>
    <p:cSldViewPr snapToGrid="0" snapToObjects="1">
      <p:cViewPr varScale="1">
        <p:scale>
          <a:sx n="113" d="100"/>
          <a:sy n="113" d="100"/>
        </p:scale>
        <p:origin x="-104" y="-16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B5EB9-A96F-494A-9841-BD2BC4EE5127}"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B5EB9-A96F-494A-9841-BD2BC4EE5127}" type="datetimeFigureOut">
              <a:rPr lang="en-US" smtClean="0"/>
              <a:pPr/>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B5EB9-A96F-494A-9841-BD2BC4EE5127}" type="datetimeFigureOut">
              <a:rPr lang="en-US" smtClean="0"/>
              <a:pPr/>
              <a:t>6/1/19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B5EB9-A96F-494A-9841-BD2BC4EE5127}" type="datetimeFigureOut">
              <a:rPr lang="en-US" smtClean="0"/>
              <a:pPr/>
              <a:t>6/1/19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B5EB9-A96F-494A-9841-BD2BC4EE5127}" type="datetimeFigureOut">
              <a:rPr lang="en-US" smtClean="0"/>
              <a:pPr/>
              <a:t>6/1/19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B5EB9-A96F-494A-9841-BD2BC4EE5127}" type="datetimeFigureOut">
              <a:rPr lang="en-US" smtClean="0"/>
              <a:pPr/>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B5EB9-A96F-494A-9841-BD2BC4EE5127}" type="datetimeFigureOut">
              <a:rPr lang="en-US" smtClean="0"/>
              <a:pPr/>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BB5EB9-A96F-494A-9841-BD2BC4EE5127}" type="datetimeFigureOut">
              <a:rPr lang="en-US" smtClean="0"/>
              <a:pPr/>
              <a:t>6/1/19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443CE3-2AAF-1C48-AE65-8233BCDB44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ref.ly/logosres/esv?ref=BibleESV.Le25.1&amp;off=20&amp;ctx=The+Sabbath+Year%0A25%C2%A0~w%EF%BB%BF%E2%80%A2The+Lord+spoke+t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ref.ly/logosres/esv?ref=BibleESV.Le25.13&amp;off=0&amp;ctx=uce+of+the+field.4+%0A~13%C2%A0d%E2%80%9CIn+%E2%80%A2this+year+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ref.ly/logosres/esv?ref=BibleESV.Le25.18&amp;off=0&amp;ctx=the+Lord+your+God.+%0A~18%C2%A0j%E2%80%9CTherefore+y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vert="horz" wrap="square" anchor="ctr">
            <a:normAutofit fontScale="77500" lnSpcReduction="20000"/>
          </a:bodyPr>
          <a:lstStyle/>
          <a:p>
            <a:pPr>
              <a:buNone/>
            </a:pPr>
            <a:r>
              <a:rPr lang="en-US" sz="3600" u="sng" dirty="0" smtClean="0">
                <a:solidFill>
                  <a:schemeClr val="bg1"/>
                </a:solidFill>
                <a:latin typeface="Helvetica Neue Medium"/>
                <a:cs typeface="Helvetica Neue Medium"/>
              </a:rPr>
              <a:t>Leviticus </a:t>
            </a:r>
            <a:r>
              <a:rPr lang="en-US" sz="3600" u="sng" dirty="0" smtClean="0">
                <a:solidFill>
                  <a:schemeClr val="bg1"/>
                </a:solidFill>
                <a:latin typeface="Helvetica Neue Medium"/>
                <a:cs typeface="Helvetica Neue Medium"/>
              </a:rPr>
              <a:t>25:1-7</a:t>
            </a:r>
          </a:p>
          <a:p>
            <a:pPr marL="0" indent="0">
              <a:buNone/>
            </a:pPr>
            <a:r>
              <a:rPr lang="en-US" dirty="0" smtClean="0">
                <a:solidFill>
                  <a:schemeClr val="bg1"/>
                </a:solidFill>
                <a:latin typeface="Helvetica Neue"/>
                <a:cs typeface="Helvetica Neue"/>
              </a:rPr>
              <a:t>The </a:t>
            </a:r>
            <a:r>
              <a:rPr lang="en-US" dirty="0" smtClean="0">
                <a:solidFill>
                  <a:schemeClr val="bg1"/>
                </a:solidFill>
                <a:latin typeface="Helvetica Neue"/>
                <a:cs typeface="Helvetica Neue"/>
              </a:rPr>
              <a:t>Lord spoke to Moses on Mount Sinai, saying, 2 “Speak to the people of Israel and say to them, When you come into</a:t>
            </a:r>
            <a:r>
              <a:rPr lang="en-US" dirty="0" smtClean="0">
                <a:solidFill>
                  <a:schemeClr val="bg1"/>
                </a:solidFill>
                <a:latin typeface="Helvetica Neue"/>
                <a:cs typeface="Helvetica Neue"/>
              </a:rPr>
              <a:t> the </a:t>
            </a:r>
            <a:r>
              <a:rPr lang="en-US" dirty="0" smtClean="0">
                <a:solidFill>
                  <a:schemeClr val="bg1"/>
                </a:solidFill>
                <a:latin typeface="Helvetica Neue"/>
                <a:cs typeface="Helvetica Neue"/>
              </a:rPr>
              <a:t>land that I give you, the land shall keep a Sabbath to the Lord. 3 For six years you shall sow your field, and for six years you shall prune your vineyard and gather in its fruits, 4 but in the seventh year there shall be a Sabbath of solemn rest for the land, a Sabbath to the Lord. You shall not sow your field or prune your vineyard. 5</a:t>
            </a:r>
            <a:r>
              <a:rPr lang="en-US" dirty="0" smtClean="0">
                <a:solidFill>
                  <a:schemeClr val="bg1"/>
                </a:solidFill>
                <a:latin typeface="Helvetica Neue"/>
                <a:cs typeface="Helvetica Neue"/>
              </a:rPr>
              <a:t> You </a:t>
            </a:r>
            <a:r>
              <a:rPr lang="en-US" dirty="0" smtClean="0">
                <a:solidFill>
                  <a:schemeClr val="bg1"/>
                </a:solidFill>
                <a:latin typeface="Helvetica Neue"/>
                <a:cs typeface="Helvetica Neue"/>
              </a:rPr>
              <a:t>shall not reap what grows of itself in your harvest, or gather the grapes of your undressed vine. It shall be a year of solemn rest for the land. 6 The Sabbath of the land1 shall provide food for you, for yourself and for your male and female slaves2 and for your hired worker and the sojourner who lives with you, 7 and for your cattle and for the wild animals that are in your land:</a:t>
            </a:r>
            <a:r>
              <a:rPr lang="en-US" dirty="0" smtClean="0">
                <a:solidFill>
                  <a:schemeClr val="bg1"/>
                </a:solidFill>
                <a:latin typeface="Helvetica Neue"/>
                <a:cs typeface="Helvetica Neue"/>
              </a:rPr>
              <a:t> all </a:t>
            </a:r>
            <a:r>
              <a:rPr lang="en-US" dirty="0" smtClean="0">
                <a:solidFill>
                  <a:schemeClr val="bg1"/>
                </a:solidFill>
                <a:latin typeface="Helvetica Neue"/>
                <a:cs typeface="Helvetica Neue"/>
              </a:rPr>
              <a:t>its yield shall be for food</a:t>
            </a:r>
            <a:r>
              <a:rPr lang="en-US" dirty="0" smtClean="0">
                <a:solidFill>
                  <a:schemeClr val="bg1"/>
                </a:solidFill>
                <a:latin typeface="Helvetica Neue"/>
                <a:cs typeface="Helvetica Neue"/>
              </a:rPr>
              <a:t>.</a:t>
            </a:r>
            <a:endParaRPr lang="en-US" u="sng" dirty="0" smtClean="0">
              <a:solidFill>
                <a:schemeClr val="bg1"/>
              </a:solidFill>
              <a:latin typeface="Helvetica Neue"/>
              <a:cs typeface="Helvetica Neue"/>
              <a:hlinkClick r:id="rId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10" y="586123"/>
            <a:ext cx="8907989" cy="4200548"/>
          </a:xfrm>
        </p:spPr>
        <p:txBody>
          <a:bodyPr vert="horz" wrap="square" anchor="ctr">
            <a:normAutofit/>
          </a:bodyPr>
          <a:lstStyle/>
          <a:p>
            <a:pPr>
              <a:buNone/>
            </a:pPr>
            <a:r>
              <a:rPr lang="en-US" sz="3600" u="sng" dirty="0" smtClean="0">
                <a:solidFill>
                  <a:srgbClr val="FFFFFF"/>
                </a:solidFill>
                <a:latin typeface="Helvetica Neue Medium"/>
                <a:cs typeface="Helvetica Neue Medium"/>
              </a:rPr>
              <a:t>Sabbath Year (1-7)</a:t>
            </a:r>
            <a:endParaRPr lang="en-US" sz="3600" u="sng" dirty="0" smtClean="0">
              <a:solidFill>
                <a:srgbClr val="FFFFFF"/>
              </a:solidFill>
              <a:latin typeface="Helvetica Neue Medium"/>
              <a:cs typeface="Helvetica Neue Medium"/>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vert="horz" wrap="square" anchor="ctr">
            <a:normAutofit fontScale="77500" lnSpcReduction="20000"/>
          </a:bodyPr>
          <a:lstStyle/>
          <a:p>
            <a:pPr>
              <a:buNone/>
            </a:pPr>
            <a:r>
              <a:rPr lang="en-US" sz="3600" u="sng" dirty="0" smtClean="0">
                <a:solidFill>
                  <a:schemeClr val="bg1"/>
                </a:solidFill>
                <a:latin typeface="Helvetica Neue Medium"/>
                <a:cs typeface="Helvetica Neue Medium"/>
              </a:rPr>
              <a:t>Leviticus </a:t>
            </a:r>
            <a:r>
              <a:rPr lang="en-US" sz="3600" u="sng" dirty="0" smtClean="0">
                <a:solidFill>
                  <a:schemeClr val="bg1"/>
                </a:solidFill>
                <a:latin typeface="Helvetica Neue Medium"/>
                <a:cs typeface="Helvetica Neue Medium"/>
              </a:rPr>
              <a:t>25:8-22</a:t>
            </a:r>
          </a:p>
          <a:p>
            <a:pPr marL="0" indent="0">
              <a:buNone/>
            </a:pPr>
            <a:r>
              <a:rPr lang="en-US" dirty="0" smtClean="0">
                <a:solidFill>
                  <a:srgbClr val="FFFFFF"/>
                </a:solidFill>
                <a:latin typeface="Helvetica Neue"/>
                <a:cs typeface="Helvetica Neue"/>
              </a:rPr>
              <a:t>8 “You shall count seven </a:t>
            </a:r>
            <a:r>
              <a:rPr lang="en-US" dirty="0" smtClean="0">
                <a:solidFill>
                  <a:srgbClr val="FFFFFF"/>
                </a:solidFill>
                <a:latin typeface="Helvetica Neue"/>
                <a:cs typeface="Helvetica Neue"/>
              </a:rPr>
              <a:t>weeks </a:t>
            </a:r>
            <a:r>
              <a:rPr lang="en-US" dirty="0" smtClean="0">
                <a:solidFill>
                  <a:srgbClr val="FFFFFF"/>
                </a:solidFill>
                <a:latin typeface="Helvetica Neue"/>
                <a:cs typeface="Helvetica Neue"/>
              </a:rPr>
              <a:t>of years, seven times seven years, so that the time of the seven weeks of years shall give you forty-nine years. 9 Then you shall sound</a:t>
            </a:r>
            <a:r>
              <a:rPr lang="en-US" dirty="0" smtClean="0">
                <a:solidFill>
                  <a:srgbClr val="FFFFFF"/>
                </a:solidFill>
                <a:latin typeface="Helvetica Neue"/>
                <a:cs typeface="Helvetica Neue"/>
              </a:rPr>
              <a:t> the </a:t>
            </a:r>
            <a:r>
              <a:rPr lang="en-US" dirty="0" smtClean="0">
                <a:solidFill>
                  <a:srgbClr val="FFFFFF"/>
                </a:solidFill>
                <a:latin typeface="Helvetica Neue"/>
                <a:cs typeface="Helvetica Neue"/>
              </a:rPr>
              <a:t>loud trumpet on the tenth day of the seventh month.</a:t>
            </a:r>
            <a:r>
              <a:rPr lang="en-US" dirty="0" smtClean="0">
                <a:solidFill>
                  <a:srgbClr val="FFFFFF"/>
                </a:solidFill>
                <a:latin typeface="Helvetica Neue"/>
                <a:cs typeface="Helvetica Neue"/>
              </a:rPr>
              <a:t> On </a:t>
            </a:r>
            <a:r>
              <a:rPr lang="en-US" dirty="0" smtClean="0">
                <a:solidFill>
                  <a:srgbClr val="FFFFFF"/>
                </a:solidFill>
                <a:latin typeface="Helvetica Neue"/>
                <a:cs typeface="Helvetica Neue"/>
              </a:rPr>
              <a:t>the Day of Atonement you shall sound the trumpet throughout all your land. 10 And you shall consecrate the fiftieth year, and</a:t>
            </a:r>
            <a:r>
              <a:rPr lang="en-US" dirty="0" smtClean="0">
                <a:solidFill>
                  <a:srgbClr val="FFFFFF"/>
                </a:solidFill>
                <a:latin typeface="Helvetica Neue"/>
                <a:cs typeface="Helvetica Neue"/>
              </a:rPr>
              <a:t> proclaim </a:t>
            </a:r>
            <a:r>
              <a:rPr lang="en-US" dirty="0" smtClean="0">
                <a:solidFill>
                  <a:srgbClr val="FFFFFF"/>
                </a:solidFill>
                <a:latin typeface="Helvetica Neue"/>
                <a:cs typeface="Helvetica Neue"/>
              </a:rPr>
              <a:t>liberty throughout the land to all its inhabitants. It shall be a jubilee for you, when each of you shall return to his property and each of</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shall return to his clan. 11 That fiftieth year shall be a jubilee for you; in it</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shall neither sow nor reap</a:t>
            </a:r>
            <a:r>
              <a:rPr lang="en-US" dirty="0" smtClean="0">
                <a:solidFill>
                  <a:srgbClr val="FFFFFF"/>
                </a:solidFill>
                <a:latin typeface="Helvetica Neue"/>
                <a:cs typeface="Helvetica Neue"/>
              </a:rPr>
              <a:t> what </a:t>
            </a:r>
            <a:r>
              <a:rPr lang="en-US" dirty="0" smtClean="0">
                <a:solidFill>
                  <a:srgbClr val="FFFFFF"/>
                </a:solidFill>
                <a:latin typeface="Helvetica Neue"/>
                <a:cs typeface="Helvetica Neue"/>
              </a:rPr>
              <a:t>grows of itself nor gather the grapes from the undressed vines. 12 For it is a jubilee. It shall be holy to you.</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may eat the produce of the field</a:t>
            </a:r>
            <a:r>
              <a:rPr lang="en-US" dirty="0" smtClean="0">
                <a:solidFill>
                  <a:srgbClr val="FFFFFF"/>
                </a:solidFill>
                <a:latin typeface="Helvetica Neue"/>
                <a:cs typeface="Helvetica Neue"/>
              </a:rPr>
              <a:t>.</a:t>
            </a:r>
            <a:endParaRPr lang="en-US" dirty="0" smtClean="0">
              <a:solidFill>
                <a:srgbClr val="FFFFFF"/>
              </a:solidFill>
              <a:latin typeface="Helvetica Neue"/>
              <a:cs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vert="horz" wrap="square" anchor="ctr">
            <a:normAutofit fontScale="92500" lnSpcReduction="20000"/>
          </a:bodyPr>
          <a:lstStyle/>
          <a:p>
            <a:pPr>
              <a:buNone/>
            </a:pPr>
            <a:r>
              <a:rPr lang="en-US" sz="3600" u="sng" dirty="0" smtClean="0">
                <a:solidFill>
                  <a:schemeClr val="bg1"/>
                </a:solidFill>
                <a:latin typeface="Helvetica Neue Medium"/>
                <a:cs typeface="Helvetica Neue Medium"/>
              </a:rPr>
              <a:t>Leviticus </a:t>
            </a:r>
            <a:r>
              <a:rPr lang="en-US" sz="3600" u="sng" dirty="0" smtClean="0">
                <a:solidFill>
                  <a:schemeClr val="bg1"/>
                </a:solidFill>
                <a:latin typeface="Helvetica Neue Medium"/>
                <a:cs typeface="Helvetica Neue Medium"/>
              </a:rPr>
              <a:t>25:8-22</a:t>
            </a:r>
          </a:p>
          <a:p>
            <a:pPr marL="0" indent="0">
              <a:buNone/>
            </a:pPr>
            <a:r>
              <a:rPr lang="en-US" dirty="0" smtClean="0">
                <a:solidFill>
                  <a:srgbClr val="FFFFFF"/>
                </a:solidFill>
                <a:latin typeface="Helvetica Neue"/>
                <a:cs typeface="Helvetica Neue"/>
              </a:rPr>
              <a:t>13</a:t>
            </a:r>
            <a:r>
              <a:rPr lang="en-US" dirty="0" smtClean="0">
                <a:solidFill>
                  <a:srgbClr val="FFFFFF"/>
                </a:solidFill>
                <a:latin typeface="Helvetica Neue"/>
                <a:cs typeface="Helvetica Neue"/>
              </a:rPr>
              <a:t> “</a:t>
            </a:r>
            <a:r>
              <a:rPr lang="en-US" dirty="0" smtClean="0">
                <a:solidFill>
                  <a:srgbClr val="FFFFFF"/>
                </a:solidFill>
                <a:latin typeface="Helvetica Neue"/>
                <a:cs typeface="Helvetica Neue"/>
              </a:rPr>
              <a:t>In this year of jubilee each of you shall return to his property. 14 And if you make a sale to your neighbor or buy from your neighbor,</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shall not wrong one another. 15</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shall pay your neighbor according to the number of years after the jubilee, and he shall sell to you according to the number of years for crops. 16 If the years are many, you shall increase the price, and if the years are few, you shall reduce the price, for it is the number of the crops that he is selling to you. 17</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shall not wrong one another, but you shall fear your God, for I am the Lord your God</a:t>
            </a:r>
            <a:r>
              <a:rPr lang="en-US" dirty="0" smtClean="0">
                <a:solidFill>
                  <a:srgbClr val="FFFFFF"/>
                </a:solidFill>
                <a:latin typeface="Helvetica Neue"/>
                <a:cs typeface="Helvetica Neue"/>
              </a:rPr>
              <a:t>.</a:t>
            </a:r>
            <a:endParaRPr lang="en-US" u="sng" dirty="0" smtClean="0">
              <a:solidFill>
                <a:srgbClr val="FFFFFF"/>
              </a:solidFill>
              <a:latin typeface="Helvetica Neue"/>
              <a:cs typeface="Helvetica Neue"/>
              <a:hlinkClick r:id="rId3"/>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vert="horz" wrap="square" anchor="ctr">
            <a:normAutofit fontScale="92500" lnSpcReduction="20000"/>
          </a:bodyPr>
          <a:lstStyle/>
          <a:p>
            <a:pPr>
              <a:buNone/>
            </a:pPr>
            <a:r>
              <a:rPr lang="en-US" sz="3600" u="sng" dirty="0" smtClean="0">
                <a:solidFill>
                  <a:schemeClr val="bg1"/>
                </a:solidFill>
                <a:latin typeface="Helvetica Neue Medium"/>
                <a:cs typeface="Helvetica Neue Medium"/>
              </a:rPr>
              <a:t>Leviticus </a:t>
            </a:r>
            <a:r>
              <a:rPr lang="en-US" sz="3600" u="sng" dirty="0" smtClean="0">
                <a:solidFill>
                  <a:schemeClr val="bg1"/>
                </a:solidFill>
                <a:latin typeface="Helvetica Neue Medium"/>
                <a:cs typeface="Helvetica Neue Medium"/>
              </a:rPr>
              <a:t>25:8-22</a:t>
            </a:r>
          </a:p>
          <a:p>
            <a:pPr marL="0" indent="0">
              <a:buNone/>
            </a:pPr>
            <a:r>
              <a:rPr lang="en-US" dirty="0" smtClean="0">
                <a:solidFill>
                  <a:srgbClr val="FFFFFF"/>
                </a:solidFill>
                <a:latin typeface="Helvetica Neue"/>
                <a:cs typeface="Helvetica Neue"/>
              </a:rPr>
              <a:t>18</a:t>
            </a:r>
            <a:r>
              <a:rPr lang="en-US" dirty="0" smtClean="0">
                <a:solidFill>
                  <a:srgbClr val="FFFFFF"/>
                </a:solidFill>
                <a:latin typeface="Helvetica Neue"/>
                <a:cs typeface="Helvetica Neue"/>
              </a:rPr>
              <a:t> “</a:t>
            </a:r>
            <a:r>
              <a:rPr lang="en-US" dirty="0" smtClean="0">
                <a:solidFill>
                  <a:srgbClr val="FFFFFF"/>
                </a:solidFill>
                <a:latin typeface="Helvetica Neue"/>
                <a:cs typeface="Helvetica Neue"/>
              </a:rPr>
              <a:t>Therefore you shall do my statutes and keep my rules and perform them, and then</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will dwell in the land securely. 19</a:t>
            </a:r>
            <a:r>
              <a:rPr lang="en-US" dirty="0" smtClean="0">
                <a:solidFill>
                  <a:srgbClr val="FFFFFF"/>
                </a:solidFill>
                <a:latin typeface="Helvetica Neue"/>
                <a:cs typeface="Helvetica Neue"/>
              </a:rPr>
              <a:t> The </a:t>
            </a:r>
            <a:r>
              <a:rPr lang="en-US" dirty="0" smtClean="0">
                <a:solidFill>
                  <a:srgbClr val="FFFFFF"/>
                </a:solidFill>
                <a:latin typeface="Helvetica Neue"/>
                <a:cs typeface="Helvetica Neue"/>
              </a:rPr>
              <a:t>land will yield its fruit, and</a:t>
            </a:r>
            <a:r>
              <a:rPr lang="en-US" dirty="0" smtClean="0">
                <a:solidFill>
                  <a:srgbClr val="FFFFFF"/>
                </a:solidFill>
                <a:latin typeface="Helvetica Neue"/>
                <a:cs typeface="Helvetica Neue"/>
              </a:rPr>
              <a:t> you </a:t>
            </a:r>
            <a:r>
              <a:rPr lang="en-US" dirty="0" smtClean="0">
                <a:solidFill>
                  <a:srgbClr val="FFFFFF"/>
                </a:solidFill>
                <a:latin typeface="Helvetica Neue"/>
                <a:cs typeface="Helvetica Neue"/>
              </a:rPr>
              <a:t>will eat your fill</a:t>
            </a:r>
            <a:r>
              <a:rPr lang="en-US" dirty="0" smtClean="0">
                <a:solidFill>
                  <a:srgbClr val="FFFFFF"/>
                </a:solidFill>
                <a:latin typeface="Helvetica Neue"/>
                <a:cs typeface="Helvetica Neue"/>
              </a:rPr>
              <a:t> and </a:t>
            </a:r>
            <a:r>
              <a:rPr lang="en-US" dirty="0" smtClean="0">
                <a:solidFill>
                  <a:srgbClr val="FFFFFF"/>
                </a:solidFill>
                <a:latin typeface="Helvetica Neue"/>
                <a:cs typeface="Helvetica Neue"/>
              </a:rPr>
              <a:t>dwell in it securely. 20 And if you say,</a:t>
            </a:r>
            <a:r>
              <a:rPr lang="en-US" dirty="0" smtClean="0">
                <a:solidFill>
                  <a:srgbClr val="FFFFFF"/>
                </a:solidFill>
                <a:latin typeface="Helvetica Neue"/>
                <a:cs typeface="Helvetica Neue"/>
              </a:rPr>
              <a:t> ‘</a:t>
            </a:r>
            <a:r>
              <a:rPr lang="en-US" dirty="0" smtClean="0">
                <a:solidFill>
                  <a:srgbClr val="FFFFFF"/>
                </a:solidFill>
                <a:latin typeface="Helvetica Neue"/>
                <a:cs typeface="Helvetica Neue"/>
              </a:rPr>
              <a:t>What shall we eat in the seventh year, if owe may not sow or gather in our crop?’ 21 I will</a:t>
            </a:r>
            <a:r>
              <a:rPr lang="en-US" dirty="0" smtClean="0">
                <a:solidFill>
                  <a:srgbClr val="FFFFFF"/>
                </a:solidFill>
                <a:latin typeface="Helvetica Neue"/>
                <a:cs typeface="Helvetica Neue"/>
              </a:rPr>
              <a:t> command </a:t>
            </a:r>
            <a:r>
              <a:rPr lang="en-US" dirty="0" smtClean="0">
                <a:solidFill>
                  <a:srgbClr val="FFFFFF"/>
                </a:solidFill>
                <a:latin typeface="Helvetica Neue"/>
                <a:cs typeface="Helvetica Neue"/>
              </a:rPr>
              <a:t>my blessing on you in the sixth year, so that it will produce a crop sufficient for three years. 22</a:t>
            </a:r>
            <a:r>
              <a:rPr lang="en-US" dirty="0" smtClean="0">
                <a:solidFill>
                  <a:srgbClr val="FFFFFF"/>
                </a:solidFill>
                <a:latin typeface="Helvetica Neue"/>
                <a:cs typeface="Helvetica Neue"/>
              </a:rPr>
              <a:t> When </a:t>
            </a:r>
            <a:r>
              <a:rPr lang="en-US" dirty="0" smtClean="0">
                <a:solidFill>
                  <a:srgbClr val="FFFFFF"/>
                </a:solidFill>
                <a:latin typeface="Helvetica Neue"/>
                <a:cs typeface="Helvetica Neue"/>
              </a:rPr>
              <a:t>you sow in the eighth year, you will be eating some of</a:t>
            </a:r>
            <a:r>
              <a:rPr lang="en-US" dirty="0" smtClean="0">
                <a:solidFill>
                  <a:srgbClr val="FFFFFF"/>
                </a:solidFill>
                <a:latin typeface="Helvetica Neue"/>
                <a:cs typeface="Helvetica Neue"/>
              </a:rPr>
              <a:t> the </a:t>
            </a:r>
            <a:r>
              <a:rPr lang="en-US" dirty="0" smtClean="0">
                <a:solidFill>
                  <a:srgbClr val="FFFFFF"/>
                </a:solidFill>
                <a:latin typeface="Helvetica Neue"/>
                <a:cs typeface="Helvetica Neue"/>
              </a:rPr>
              <a:t>old crop; you shall eat the old until the ninth year, when its crop arrives.</a:t>
            </a:r>
            <a:r>
              <a:rPr lang="en-US" dirty="0" smtClean="0">
                <a:solidFill>
                  <a:srgbClr val="FFFFFF"/>
                </a:solidFill>
                <a:latin typeface="Helvetica Neue"/>
                <a:cs typeface="Helvetica Neue"/>
              </a:rPr>
              <a:t> </a:t>
            </a:r>
            <a:endParaRPr lang="en-US" u="sng" dirty="0" smtClean="0">
              <a:solidFill>
                <a:srgbClr val="FFFFFF"/>
              </a:solidFill>
              <a:latin typeface="Helvetica Neue"/>
              <a:cs typeface="Helvetica Neue"/>
              <a:hlinkClick r:id="rId3"/>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10" y="586123"/>
            <a:ext cx="8907989" cy="4200548"/>
          </a:xfrm>
        </p:spPr>
        <p:txBody>
          <a:bodyPr vert="horz" wrap="square" anchor="ctr">
            <a:normAutofit/>
          </a:bodyPr>
          <a:lstStyle/>
          <a:p>
            <a:pPr>
              <a:buNone/>
            </a:pPr>
            <a:r>
              <a:rPr lang="en-US" sz="3600" u="sng" dirty="0" smtClean="0">
                <a:solidFill>
                  <a:srgbClr val="FFFFFF"/>
                </a:solidFill>
                <a:latin typeface="Helvetica Neue Medium"/>
                <a:cs typeface="Helvetica Neue Medium"/>
              </a:rPr>
              <a:t>Law of Redemption (23-55</a:t>
            </a:r>
            <a:endParaRPr lang="en-US" sz="3600" i="1" u="sng" dirty="0" smtClean="0">
              <a:solidFill>
                <a:srgbClr val="FFFFFF"/>
              </a:solidFill>
              <a:latin typeface="Helvetica Neue Medium"/>
              <a:cs typeface="Helvetica Neue Medium"/>
            </a:endParaRPr>
          </a:p>
          <a:p>
            <a:pPr>
              <a:buNone/>
            </a:pPr>
            <a:r>
              <a:rPr lang="en-US" sz="2800" dirty="0" smtClean="0">
                <a:solidFill>
                  <a:srgbClr val="FFFFFF"/>
                </a:solidFill>
                <a:latin typeface="Helvetica Neue"/>
                <a:cs typeface="Helvetica Neue"/>
              </a:rPr>
              <a:t>  Property (23-34)</a:t>
            </a:r>
          </a:p>
          <a:p>
            <a:pPr>
              <a:buNone/>
            </a:pPr>
            <a:r>
              <a:rPr lang="en-US" sz="2800" dirty="0" smtClean="0">
                <a:solidFill>
                  <a:srgbClr val="FFFFFF"/>
                </a:solidFill>
                <a:latin typeface="Helvetica Neue"/>
                <a:cs typeface="Helvetica Neue"/>
              </a:rPr>
              <a:t>  Poor Brother (35-38)</a:t>
            </a:r>
            <a:endParaRPr lang="en-US" sz="2800" dirty="0" smtClean="0">
              <a:solidFill>
                <a:srgbClr val="FFFFFF"/>
              </a:solidFill>
              <a:latin typeface="Helvetica Neue"/>
              <a:cs typeface="Helvetica Neue"/>
            </a:endParaRPr>
          </a:p>
          <a:p>
            <a:pPr>
              <a:buNone/>
            </a:pPr>
            <a:r>
              <a:rPr lang="en-US" sz="2800" dirty="0" smtClean="0">
                <a:solidFill>
                  <a:srgbClr val="FFFFFF"/>
                </a:solidFill>
                <a:latin typeface="Helvetica Neue"/>
                <a:cs typeface="Helvetica Neue"/>
              </a:rPr>
              <a:t>  Enslavement (39-55)</a:t>
            </a:r>
            <a:endParaRPr lang="en-US" sz="2800" dirty="0" smtClean="0">
              <a:solidFill>
                <a:srgbClr val="FFFFFF"/>
              </a:solidFill>
              <a:latin typeface="Helvetica Neue"/>
              <a:cs typeface="Helvetica Neu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10" y="586123"/>
            <a:ext cx="8907989" cy="4200548"/>
          </a:xfrm>
        </p:spPr>
        <p:txBody>
          <a:bodyPr vert="horz" wrap="square" anchor="ctr">
            <a:normAutofit/>
          </a:bodyPr>
          <a:lstStyle/>
          <a:p>
            <a:pPr>
              <a:buNone/>
            </a:pPr>
            <a:r>
              <a:rPr lang="en-US" sz="3600" u="sng" dirty="0" smtClean="0">
                <a:solidFill>
                  <a:srgbClr val="FFFFFF"/>
                </a:solidFill>
                <a:latin typeface="Helvetica Neue Medium"/>
                <a:cs typeface="Helvetica Neue Medium"/>
              </a:rPr>
              <a:t>For Us Today</a:t>
            </a:r>
            <a:endParaRPr lang="en-US" sz="3600" u="sng" dirty="0" smtClean="0">
              <a:solidFill>
                <a:srgbClr val="FFFFFF"/>
              </a:solidFill>
              <a:latin typeface="Helvetica Neue Medium"/>
              <a:cs typeface="Helvetica Neue Medium"/>
            </a:endParaRPr>
          </a:p>
          <a:p>
            <a:pPr>
              <a:buNone/>
            </a:pPr>
            <a:r>
              <a:rPr lang="en-US" sz="2800" dirty="0" smtClean="0">
                <a:solidFill>
                  <a:srgbClr val="FFFFFF"/>
                </a:solidFill>
                <a:latin typeface="Helvetica Neue"/>
                <a:cs typeface="Helvetica Neue"/>
              </a:rPr>
              <a:t>Social Justice</a:t>
            </a:r>
          </a:p>
          <a:p>
            <a:pPr>
              <a:buNone/>
            </a:pPr>
            <a:r>
              <a:rPr lang="en-US" sz="2800" dirty="0" smtClean="0">
                <a:solidFill>
                  <a:srgbClr val="FFFFFF"/>
                </a:solidFill>
                <a:latin typeface="Helvetica Neue"/>
                <a:cs typeface="Helvetica Neue"/>
              </a:rPr>
              <a:t>Personal Virtue</a:t>
            </a:r>
          </a:p>
          <a:p>
            <a:pPr>
              <a:buNone/>
            </a:pPr>
            <a:r>
              <a:rPr lang="en-US" sz="2800" dirty="0" smtClean="0">
                <a:solidFill>
                  <a:srgbClr val="FFFFFF"/>
                </a:solidFill>
                <a:latin typeface="Helvetica Neue"/>
                <a:cs typeface="Helvetica Neue"/>
              </a:rPr>
              <a:t>JESUS! (Luke 4:16-19)</a:t>
            </a:r>
            <a:endParaRPr lang="en-US" sz="2800" dirty="0" smtClean="0">
              <a:solidFill>
                <a:srgbClr val="FFFFFF"/>
              </a:solidFill>
              <a:latin typeface="Helvetica Neue"/>
              <a:cs typeface="Helvetica Neu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1072"/>
            <a:ext cx="9144000" cy="4200548"/>
          </a:xfrm>
        </p:spPr>
        <p:txBody>
          <a:bodyPr vert="horz" wrap="square" anchor="ctr">
            <a:normAutofit/>
          </a:bodyPr>
          <a:lstStyle/>
          <a:p>
            <a:pPr marL="0" indent="0">
              <a:buNone/>
            </a:pPr>
            <a:r>
              <a:rPr lang="en-US" sz="3600" dirty="0" smtClean="0">
                <a:solidFill>
                  <a:srgbClr val="FFFFFF"/>
                </a:solidFill>
                <a:latin typeface="Helvetica Neue"/>
                <a:cs typeface="Helvetica Neue"/>
              </a:rPr>
              <a:t>Jesus</a:t>
            </a:r>
            <a:r>
              <a:rPr lang="en-US" sz="3600" dirty="0" smtClean="0">
                <a:solidFill>
                  <a:srgbClr val="FFFFFF"/>
                </a:solidFill>
                <a:latin typeface="Helvetica Neue"/>
                <a:cs typeface="Helvetica Neue"/>
              </a:rPr>
              <a:t> proclaims captives free through </a:t>
            </a:r>
            <a:r>
              <a:rPr lang="en-US" sz="3600" dirty="0" smtClean="0">
                <a:solidFill>
                  <a:srgbClr val="FFFFFF"/>
                </a:solidFill>
                <a:latin typeface="Helvetica Neue"/>
                <a:cs typeface="Helvetica Neue"/>
              </a:rPr>
              <a:t>His </a:t>
            </a:r>
            <a:r>
              <a:rPr lang="en-US" sz="3600" smtClean="0">
                <a:solidFill>
                  <a:srgbClr val="FFFFFF"/>
                </a:solidFill>
                <a:latin typeface="Helvetica Neue"/>
                <a:cs typeface="Helvetica Neue"/>
              </a:rPr>
              <a:t>shed blood.</a:t>
            </a:r>
            <a:endParaRPr lang="en-US" sz="3600" i="1" dirty="0" smtClean="0">
              <a:solidFill>
                <a:srgbClr val="FFFFFF"/>
              </a:solidFill>
              <a:latin typeface="Helvetica Neue"/>
              <a:cs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8026</TotalTime>
  <Words>738</Words>
  <Application>Microsoft Macintosh PowerPoint</Application>
  <PresentationFormat>On-screen Show (16:9)</PresentationFormat>
  <Paragraphs>18</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Bryan Jerry</dc:creator>
  <cp:keywords/>
  <cp:lastModifiedBy>Bryan Jerry</cp:lastModifiedBy>
  <cp:revision>110</cp:revision>
  <dcterms:created xsi:type="dcterms:W3CDTF">2019-06-02T04:22:14Z</dcterms:created>
  <dcterms:modified xsi:type="dcterms:W3CDTF">2019-06-02T04:34:37Z</dcterms:modified>
</cp:coreProperties>
</file>