
<file path=[Content_Types].xml><?xml version="1.0" encoding="utf-8"?>
<Types xmlns="http://schemas.openxmlformats.org/package/2006/content-types">
  <Default Extension="rels" ContentType="application/vnd.openxmlformats-package.relationships+xml"/>
  <Override PartName="/ppt/slideLayouts/slideLayout1.xml" ContentType="application/vnd.openxmlformats-officedocument.presentationml.slideLayout+xml"/>
  <Default Extension="jpeg" ContentType="image/jpeg"/>
  <Default Extension="xml" ContentType="application/xml"/>
  <Override PartName="/ppt/slides/slide9.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8.xml" ContentType="application/vnd.openxmlformats-officedocument.presentationml.slideLayout+xml"/>
  <Override PartName="/ppt/slides/slide7.xml" ContentType="application/vnd.openxmlformats-officedocument.presentationml.slide+xml"/>
  <Override PartName="/ppt/slideLayouts/slideLayout6.xml" ContentType="application/vnd.openxmlformats-officedocument.presentationml.slideLayout+xml"/>
  <Override PartName="/ppt/slides/slide5.xml" ContentType="application/vnd.openxmlformats-officedocument.presentationml.slid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s/slide3.xml" ContentType="application/vnd.openxmlformats-officedocument.presentationml.slide+xml"/>
  <Override PartName="/ppt/slideLayouts/slideLayout10.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slideLayouts/slideLayout2.xml" ContentType="application/vnd.openxmlformats-officedocument.presentationml.slideLayout+xml"/>
  <Override PartName="/ppt/slides/slide1.xml" ContentType="application/vnd.openxmlformats-officedocument.presentationml.slide+xml"/>
  <Override PartName="/ppt/slides/slide12.xml" ContentType="application/vnd.openxmlformats-officedocument.presentationml.slide+xml"/>
  <Default Extension="bin" ContentType="application/vnd.openxmlformats-officedocument.presentationml.printerSettings"/>
  <Override PartName="/ppt/slides/slide10.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8.xml" ContentType="application/vnd.openxmlformats-officedocument.presentationml.slide+xml"/>
  <Override PartName="/ppt/presentation.xml" ContentType="application/vnd.openxmlformats-officedocument.presentationml.presentation.main+xml"/>
  <Override PartName="/ppt/slideLayouts/slideLayout7.xml" ContentType="application/vnd.openxmlformats-officedocument.presentationml.slideLayout+xml"/>
  <Override PartName="/ppt/slides/slide6.xml" ContentType="application/vnd.openxmlformats-officedocument.presentationml.slide+xml"/>
  <Override PartName="/ppt/slideLayouts/slideLayout5.xml" ContentType="application/vnd.openxmlformats-officedocument.presentationml.slideLayout+xml"/>
  <Override PartName="/ppt/slides/slide4.xml" ContentType="application/vnd.openxmlformats-officedocument.presentationml.slide+xml"/>
  <Override PartName="/ppt/slideLayouts/slideLayout11.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slideLayouts/slideLayout3.xml" ContentType="application/vnd.openxmlformats-officedocument.presentationml.slideLayout+xml"/>
  <Override PartName="/ppt/slides/slide2.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sldIdLst>
    <p:sldId id="256" r:id="rId2"/>
    <p:sldId id="318" r:id="rId3"/>
    <p:sldId id="326" r:id="rId4"/>
    <p:sldId id="327" r:id="rId5"/>
    <p:sldId id="320" r:id="rId6"/>
    <p:sldId id="329" r:id="rId7"/>
    <p:sldId id="330" r:id="rId8"/>
    <p:sldId id="331" r:id="rId9"/>
    <p:sldId id="332" r:id="rId10"/>
    <p:sldId id="328" r:id="rId11"/>
    <p:sldId id="321" r:id="rId12"/>
    <p:sldId id="264" r:id="rId13"/>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snapVertSplitter="1">
    <p:restoredLeft sz="15620"/>
    <p:restoredTop sz="94660"/>
  </p:normalViewPr>
  <p:slideViewPr>
    <p:cSldViewPr snapToGrid="0" snapToObjects="1">
      <p:cViewPr varScale="1">
        <p:scale>
          <a:sx n="186" d="100"/>
          <a:sy n="186" d="100"/>
        </p:scale>
        <p:origin x="-120" y="-328"/>
      </p:cViewPr>
      <p:guideLst>
        <p:guide orient="horz" pos="162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printerSettings" Target="printerSettings/printerSettings1.bin"/><Relationship Id="rId15" Type="http://schemas.openxmlformats.org/officeDocument/2006/relationships/presProps" Target="presProps.xml"/><Relationship Id="rId16" Type="http://schemas.openxmlformats.org/officeDocument/2006/relationships/viewProps" Target="viewProps.xml"/><Relationship Id="rId17" Type="http://schemas.openxmlformats.org/officeDocument/2006/relationships/theme" Target="theme/theme1.xml"/><Relationship Id="rId1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5BB5EB9-A96F-494A-9841-BD2BC4EE5127}" type="datetimeFigureOut">
              <a:rPr lang="en-US" smtClean="0"/>
              <a:pPr/>
              <a:t>3/31/19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443CE3-2AAF-1C48-AE65-8233BCDB44E8}"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5BB5EB9-A96F-494A-9841-BD2BC4EE5127}" type="datetimeFigureOut">
              <a:rPr lang="en-US" smtClean="0"/>
              <a:pPr/>
              <a:t>3/31/19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443CE3-2AAF-1C48-AE65-8233BCDB44E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5BB5EB9-A96F-494A-9841-BD2BC4EE5127}" type="datetimeFigureOut">
              <a:rPr lang="en-US" smtClean="0"/>
              <a:pPr/>
              <a:t>3/31/19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443CE3-2AAF-1C48-AE65-8233BCDB44E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5BB5EB9-A96F-494A-9841-BD2BC4EE5127}" type="datetimeFigureOut">
              <a:rPr lang="en-US" smtClean="0"/>
              <a:pPr/>
              <a:t>3/31/19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443CE3-2AAF-1C48-AE65-8233BCDB44E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5BB5EB9-A96F-494A-9841-BD2BC4EE5127}" type="datetimeFigureOut">
              <a:rPr lang="en-US" smtClean="0"/>
              <a:pPr/>
              <a:t>3/31/19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443CE3-2AAF-1C48-AE65-8233BCDB44E8}"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5BB5EB9-A96F-494A-9841-BD2BC4EE5127}" type="datetimeFigureOut">
              <a:rPr lang="en-US" smtClean="0"/>
              <a:pPr/>
              <a:t>3/31/19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443CE3-2AAF-1C48-AE65-8233BCDB44E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5BB5EB9-A96F-494A-9841-BD2BC4EE5127}" type="datetimeFigureOut">
              <a:rPr lang="en-US" smtClean="0"/>
              <a:pPr/>
              <a:t>3/31/19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D443CE3-2AAF-1C48-AE65-8233BCDB44E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5BB5EB9-A96F-494A-9841-BD2BC4EE5127}" type="datetimeFigureOut">
              <a:rPr lang="en-US" smtClean="0"/>
              <a:pPr/>
              <a:t>3/31/19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D443CE3-2AAF-1C48-AE65-8233BCDB44E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5BB5EB9-A96F-494A-9841-BD2BC4EE5127}" type="datetimeFigureOut">
              <a:rPr lang="en-US" smtClean="0"/>
              <a:pPr/>
              <a:t>3/31/19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D443CE3-2AAF-1C48-AE65-8233BCDB44E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5BB5EB9-A96F-494A-9841-BD2BC4EE5127}" type="datetimeFigureOut">
              <a:rPr lang="en-US" smtClean="0"/>
              <a:pPr/>
              <a:t>3/31/19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443CE3-2AAF-1C48-AE65-8233BCDB44E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5BB5EB9-A96F-494A-9841-BD2BC4EE5127}" type="datetimeFigureOut">
              <a:rPr lang="en-US" smtClean="0"/>
              <a:pPr/>
              <a:t>3/31/19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443CE3-2AAF-1C48-AE65-8233BCDB44E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35BB5EB9-A96F-494A-9841-BD2BC4EE5127}" type="datetimeFigureOut">
              <a:rPr lang="en-US" smtClean="0"/>
              <a:pPr/>
              <a:t>3/31/19</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3D443CE3-2AAF-1C48-AE65-8233BCDB44E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 Id="rId3" Type="http://schemas.openxmlformats.org/officeDocument/2006/relationships/hyperlink" Target="https://ref.ly/logosres/esv?ref=BibleESV.Le17.1&amp;off=26&amp;ctx=ace+of+Sacrifice%0A17%C2%A0~And+the+Lord+spoke+t"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 Id="rId3" Type="http://schemas.openxmlformats.org/officeDocument/2006/relationships/hyperlink" Target="https://ref.ly/logosres/esv?ref=BibleESV.Le17.5&amp;off=0&amp;ctx=m+among+his+people.+~5%C2%A0This+is+to+the+end"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rotWithShape="1">
          <a:blip r:embed="rId2"/>
          <a:stretch>
            <a:fillRect/>
          </a:stretch>
        </a:blip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36010" y="586123"/>
            <a:ext cx="8907989" cy="4200548"/>
          </a:xfrm>
        </p:spPr>
        <p:txBody>
          <a:bodyPr vert="horz" wrap="square" anchor="ctr">
            <a:normAutofit/>
          </a:bodyPr>
          <a:lstStyle/>
          <a:p>
            <a:pPr>
              <a:buNone/>
            </a:pPr>
            <a:r>
              <a:rPr lang="en-US" sz="3600" u="sng" dirty="0" smtClean="0">
                <a:solidFill>
                  <a:srgbClr val="FFFFFF"/>
                </a:solidFill>
                <a:latin typeface="Helvetica Neue"/>
                <a:cs typeface="Helvetica Neue"/>
              </a:rPr>
              <a:t>For us </a:t>
            </a:r>
            <a:r>
              <a:rPr lang="en-US" sz="3600" u="sng" dirty="0" smtClean="0">
                <a:solidFill>
                  <a:srgbClr val="FFFFFF"/>
                </a:solidFill>
                <a:latin typeface="Helvetica Neue"/>
                <a:cs typeface="Helvetica Neue"/>
              </a:rPr>
              <a:t>today </a:t>
            </a:r>
          </a:p>
          <a:p>
            <a:pPr>
              <a:buNone/>
            </a:pPr>
            <a:r>
              <a:rPr lang="en-US" sz="3600" dirty="0" smtClean="0">
                <a:solidFill>
                  <a:srgbClr val="FFFFFF"/>
                </a:solidFill>
                <a:latin typeface="Helvetica Neue Thin"/>
                <a:cs typeface="Helvetica Neue Thin"/>
              </a:rPr>
              <a:t>  </a:t>
            </a:r>
            <a:r>
              <a:rPr lang="en-US" dirty="0" smtClean="0">
                <a:solidFill>
                  <a:srgbClr val="FFFFFF"/>
                </a:solidFill>
                <a:latin typeface="Helvetica Neue Thin"/>
                <a:cs typeface="Helvetica Neue Thin"/>
              </a:rPr>
              <a:t>John 6:53</a:t>
            </a:r>
          </a:p>
          <a:p>
            <a:pPr>
              <a:buNone/>
            </a:pPr>
            <a:r>
              <a:rPr lang="en-US" dirty="0" smtClean="0">
                <a:solidFill>
                  <a:srgbClr val="FFFFFF"/>
                </a:solidFill>
                <a:latin typeface="Helvetica Neue Thin"/>
                <a:cs typeface="Helvetica Neue Thin"/>
              </a:rPr>
              <a:t>  Hebrews 9:22</a:t>
            </a:r>
            <a:endParaRPr lang="en-US" dirty="0" smtClean="0">
              <a:solidFill>
                <a:srgbClr val="FFFFFF"/>
              </a:solidFill>
              <a:latin typeface="Helvetica Neue Thin"/>
              <a:cs typeface="Helvetica Neue Thin"/>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586123"/>
            <a:ext cx="9143999" cy="4200548"/>
          </a:xfrm>
        </p:spPr>
        <p:txBody>
          <a:bodyPr vert="horz" wrap="square" anchor="ctr">
            <a:normAutofit/>
          </a:bodyPr>
          <a:lstStyle/>
          <a:p>
            <a:pPr marL="0" indent="0">
              <a:buNone/>
            </a:pPr>
            <a:r>
              <a:rPr lang="en-US" sz="3600" dirty="0" smtClean="0">
                <a:solidFill>
                  <a:srgbClr val="FFFFFF"/>
                </a:solidFill>
                <a:latin typeface="Helvetica Neue"/>
                <a:cs typeface="Helvetica Neue"/>
              </a:rPr>
              <a:t>Christ died in place of sinners that he might purchase their freedom, reconcile them to God, and satisfy the righteous demands of a holy God.</a:t>
            </a:r>
            <a:endParaRPr lang="en-US" sz="3500" dirty="0" smtClean="0">
              <a:solidFill>
                <a:srgbClr val="FFFFFF"/>
              </a:solidFill>
              <a:latin typeface="Helvetica Neue"/>
              <a:cs typeface="Helvetica Neue"/>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rotWithShape="1">
          <a:blip r:embed="rId2"/>
          <a:stretch>
            <a:fillRect/>
          </a:stretch>
        </a:blip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27106"/>
            <a:ext cx="9144000" cy="4459565"/>
          </a:xfrm>
        </p:spPr>
        <p:txBody>
          <a:bodyPr vert="horz" wrap="square" anchor="ctr">
            <a:normAutofit fontScale="92500" lnSpcReduction="20000"/>
          </a:bodyPr>
          <a:lstStyle/>
          <a:p>
            <a:pPr>
              <a:buNone/>
            </a:pPr>
            <a:r>
              <a:rPr lang="en-US" sz="3600" u="sng" dirty="0" smtClean="0">
                <a:solidFill>
                  <a:schemeClr val="bg1"/>
                </a:solidFill>
                <a:latin typeface="Helvetica Neue"/>
                <a:cs typeface="Helvetica Neue"/>
              </a:rPr>
              <a:t>Leviticus </a:t>
            </a:r>
            <a:r>
              <a:rPr lang="en-US" sz="3600" u="sng" dirty="0" smtClean="0">
                <a:solidFill>
                  <a:schemeClr val="bg1"/>
                </a:solidFill>
                <a:latin typeface="Helvetica Neue"/>
                <a:cs typeface="Helvetica Neue"/>
              </a:rPr>
              <a:t>17:</a:t>
            </a:r>
            <a:r>
              <a:rPr lang="en-US" sz="3600" u="sng" dirty="0" smtClean="0">
                <a:solidFill>
                  <a:schemeClr val="bg1"/>
                </a:solidFill>
                <a:latin typeface="Helvetica Neue"/>
                <a:cs typeface="Helvetica Neue"/>
              </a:rPr>
              <a:t>1</a:t>
            </a:r>
            <a:r>
              <a:rPr lang="en-US" sz="3600" u="sng" dirty="0" smtClean="0">
                <a:solidFill>
                  <a:schemeClr val="bg1"/>
                </a:solidFill>
                <a:latin typeface="Helvetica Neue"/>
                <a:cs typeface="Helvetica Neue"/>
              </a:rPr>
              <a:t>-</a:t>
            </a:r>
            <a:r>
              <a:rPr lang="en-US" sz="3600" u="sng" dirty="0" smtClean="0">
                <a:solidFill>
                  <a:schemeClr val="bg1"/>
                </a:solidFill>
                <a:latin typeface="Helvetica Neue"/>
                <a:cs typeface="Helvetica Neue"/>
              </a:rPr>
              <a:t>9</a:t>
            </a:r>
            <a:endParaRPr lang="en-US" sz="3600" u="sng" dirty="0" smtClean="0">
              <a:solidFill>
                <a:schemeClr val="bg1"/>
              </a:solidFill>
              <a:latin typeface="Helvetica Neue"/>
              <a:cs typeface="Helvetica Neue"/>
            </a:endParaRPr>
          </a:p>
          <a:p>
            <a:pPr marL="0" indent="0">
              <a:buNone/>
            </a:pPr>
            <a:r>
              <a:rPr lang="en-US" dirty="0" smtClean="0">
                <a:solidFill>
                  <a:schemeClr val="bg1"/>
                </a:solidFill>
                <a:latin typeface="Helvetica Neue Thin"/>
                <a:cs typeface="Helvetica Neue Thin"/>
              </a:rPr>
              <a:t>And the Lord spoke to Moses, saying, 2 “Speak to Aaron and his sons and to all the people of Israel and say to them, This is the thing that the Lord has commanded. 3 If any one of the house of Israel</a:t>
            </a:r>
            <a:r>
              <a:rPr lang="en-US" dirty="0" smtClean="0">
                <a:solidFill>
                  <a:schemeClr val="bg1"/>
                </a:solidFill>
                <a:latin typeface="Helvetica Neue Thin"/>
                <a:cs typeface="Helvetica Neue Thin"/>
              </a:rPr>
              <a:t> kills </a:t>
            </a:r>
            <a:r>
              <a:rPr lang="en-US" dirty="0" smtClean="0">
                <a:solidFill>
                  <a:schemeClr val="bg1"/>
                </a:solidFill>
                <a:latin typeface="Helvetica Neue Thin"/>
                <a:cs typeface="Helvetica Neue Thin"/>
              </a:rPr>
              <a:t>an ox or a lamb or a goat in the camp, or kills it outside the camp, 4 and</a:t>
            </a:r>
            <a:r>
              <a:rPr lang="en-US" dirty="0" smtClean="0">
                <a:solidFill>
                  <a:schemeClr val="bg1"/>
                </a:solidFill>
                <a:latin typeface="Helvetica Neue Thin"/>
                <a:cs typeface="Helvetica Neue Thin"/>
              </a:rPr>
              <a:t> does </a:t>
            </a:r>
            <a:r>
              <a:rPr lang="en-US" dirty="0" smtClean="0">
                <a:solidFill>
                  <a:schemeClr val="bg1"/>
                </a:solidFill>
                <a:latin typeface="Helvetica Neue Thin"/>
                <a:cs typeface="Helvetica Neue Thin"/>
              </a:rPr>
              <a:t>not bring it to the entrance of the tent of meeting to offer it as a gift to the Lord in front of the tabernacle of the Lord, bloodguilt shall be imputed to that man. He has shed blood, and that man</a:t>
            </a:r>
            <a:r>
              <a:rPr lang="en-US" dirty="0" smtClean="0">
                <a:solidFill>
                  <a:schemeClr val="bg1"/>
                </a:solidFill>
                <a:latin typeface="Helvetica Neue Thin"/>
                <a:cs typeface="Helvetica Neue Thin"/>
              </a:rPr>
              <a:t> shall </a:t>
            </a:r>
            <a:r>
              <a:rPr lang="en-US" dirty="0" smtClean="0">
                <a:solidFill>
                  <a:schemeClr val="bg1"/>
                </a:solidFill>
                <a:latin typeface="Helvetica Neue Thin"/>
                <a:cs typeface="Helvetica Neue Thin"/>
              </a:rPr>
              <a:t>be cut off from among his </a:t>
            </a:r>
            <a:r>
              <a:rPr lang="en-US" dirty="0" smtClean="0">
                <a:solidFill>
                  <a:schemeClr val="bg1"/>
                </a:solidFill>
                <a:latin typeface="Helvetica Neue Thin"/>
                <a:cs typeface="Helvetica Neue Thin"/>
              </a:rPr>
              <a:t>people</a:t>
            </a:r>
            <a:endParaRPr lang="en-US" u="sng" dirty="0" smtClean="0">
              <a:solidFill>
                <a:schemeClr val="bg1"/>
              </a:solidFill>
              <a:latin typeface="Helvetica Neue Thin"/>
              <a:cs typeface="Helvetica Neue Thin"/>
              <a:hlinkClick r:id="rId3"/>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27106"/>
            <a:ext cx="9144000" cy="4459565"/>
          </a:xfrm>
        </p:spPr>
        <p:txBody>
          <a:bodyPr vert="horz" wrap="square" anchor="ctr">
            <a:normAutofit fontScale="85000" lnSpcReduction="10000"/>
          </a:bodyPr>
          <a:lstStyle/>
          <a:p>
            <a:pPr>
              <a:buNone/>
            </a:pPr>
            <a:r>
              <a:rPr lang="en-US" sz="3600" u="sng" dirty="0" smtClean="0">
                <a:solidFill>
                  <a:schemeClr val="bg1"/>
                </a:solidFill>
                <a:latin typeface="Helvetica Neue"/>
                <a:cs typeface="Helvetica Neue"/>
              </a:rPr>
              <a:t>Leviticus </a:t>
            </a:r>
            <a:r>
              <a:rPr lang="en-US" sz="3600" u="sng" dirty="0" smtClean="0">
                <a:solidFill>
                  <a:schemeClr val="bg1"/>
                </a:solidFill>
                <a:latin typeface="Helvetica Neue"/>
                <a:cs typeface="Helvetica Neue"/>
              </a:rPr>
              <a:t>17:</a:t>
            </a:r>
            <a:r>
              <a:rPr lang="en-US" sz="3600" u="sng" dirty="0" smtClean="0">
                <a:solidFill>
                  <a:schemeClr val="bg1"/>
                </a:solidFill>
                <a:latin typeface="Helvetica Neue"/>
                <a:cs typeface="Helvetica Neue"/>
              </a:rPr>
              <a:t>1</a:t>
            </a:r>
            <a:r>
              <a:rPr lang="en-US" sz="3600" u="sng" dirty="0" smtClean="0">
                <a:solidFill>
                  <a:schemeClr val="bg1"/>
                </a:solidFill>
                <a:latin typeface="Helvetica Neue"/>
                <a:cs typeface="Helvetica Neue"/>
              </a:rPr>
              <a:t>-</a:t>
            </a:r>
            <a:r>
              <a:rPr lang="en-US" sz="3600" u="sng" dirty="0" smtClean="0">
                <a:solidFill>
                  <a:schemeClr val="bg1"/>
                </a:solidFill>
                <a:latin typeface="Helvetica Neue"/>
                <a:cs typeface="Helvetica Neue"/>
              </a:rPr>
              <a:t>9</a:t>
            </a:r>
            <a:endParaRPr lang="en-US" sz="3600" u="sng" dirty="0" smtClean="0">
              <a:solidFill>
                <a:schemeClr val="bg1"/>
              </a:solidFill>
              <a:latin typeface="Helvetica Neue"/>
              <a:cs typeface="Helvetica Neue"/>
            </a:endParaRPr>
          </a:p>
          <a:p>
            <a:pPr marL="0" indent="0">
              <a:buNone/>
            </a:pPr>
            <a:r>
              <a:rPr lang="en-US" dirty="0" smtClean="0">
                <a:solidFill>
                  <a:srgbClr val="FFFFFF"/>
                </a:solidFill>
                <a:latin typeface="Helvetica Neue Thin"/>
                <a:cs typeface="Helvetica Neue Thin"/>
              </a:rPr>
              <a:t>5 This is to the end that the people of Israel may bring their sacrifices that they sacrifice</a:t>
            </a:r>
            <a:r>
              <a:rPr lang="en-US" dirty="0" smtClean="0">
                <a:solidFill>
                  <a:srgbClr val="FFFFFF"/>
                </a:solidFill>
                <a:latin typeface="Helvetica Neue Thin"/>
                <a:cs typeface="Helvetica Neue Thin"/>
              </a:rPr>
              <a:t> in </a:t>
            </a:r>
            <a:r>
              <a:rPr lang="en-US" dirty="0" smtClean="0">
                <a:solidFill>
                  <a:srgbClr val="FFFFFF"/>
                </a:solidFill>
                <a:latin typeface="Helvetica Neue Thin"/>
                <a:cs typeface="Helvetica Neue Thin"/>
              </a:rPr>
              <a:t>the open field, that they may bring them to the Lord, to the priest at the entrance of the tent of meeting, and sacrifice them</a:t>
            </a:r>
            <a:r>
              <a:rPr lang="en-US" dirty="0" smtClean="0">
                <a:solidFill>
                  <a:srgbClr val="FFFFFF"/>
                </a:solidFill>
                <a:latin typeface="Helvetica Neue Thin"/>
                <a:cs typeface="Helvetica Neue Thin"/>
              </a:rPr>
              <a:t> as </a:t>
            </a:r>
            <a:r>
              <a:rPr lang="en-US" dirty="0" smtClean="0">
                <a:solidFill>
                  <a:srgbClr val="FFFFFF"/>
                </a:solidFill>
                <a:latin typeface="Helvetica Neue Thin"/>
                <a:cs typeface="Helvetica Neue Thin"/>
              </a:rPr>
              <a:t>sacrifices of peace offerings to the Lord. 6 And the priest shall</a:t>
            </a:r>
            <a:r>
              <a:rPr lang="en-US" dirty="0" smtClean="0">
                <a:solidFill>
                  <a:srgbClr val="FFFFFF"/>
                </a:solidFill>
                <a:latin typeface="Helvetica Neue Thin"/>
                <a:cs typeface="Helvetica Neue Thin"/>
              </a:rPr>
              <a:t> throw </a:t>
            </a:r>
            <a:r>
              <a:rPr lang="en-US" dirty="0" smtClean="0">
                <a:solidFill>
                  <a:srgbClr val="FFFFFF"/>
                </a:solidFill>
                <a:latin typeface="Helvetica Neue Thin"/>
                <a:cs typeface="Helvetica Neue Thin"/>
              </a:rPr>
              <a:t>the blood on the altar of the Lord at the entrance of the tent of meeting and burn the fat</a:t>
            </a:r>
            <a:r>
              <a:rPr lang="en-US" dirty="0" smtClean="0">
                <a:solidFill>
                  <a:srgbClr val="FFFFFF"/>
                </a:solidFill>
                <a:latin typeface="Helvetica Neue Thin"/>
                <a:cs typeface="Helvetica Neue Thin"/>
              </a:rPr>
              <a:t> for </a:t>
            </a:r>
            <a:r>
              <a:rPr lang="en-US" dirty="0" smtClean="0">
                <a:solidFill>
                  <a:srgbClr val="FFFFFF"/>
                </a:solidFill>
                <a:latin typeface="Helvetica Neue Thin"/>
                <a:cs typeface="Helvetica Neue Thin"/>
              </a:rPr>
              <a:t>a pleasing aroma to the Lord. 7 So they shall no more sacrifice their sacrifices to goat demons, after whom they</a:t>
            </a:r>
            <a:r>
              <a:rPr lang="en-US" dirty="0" smtClean="0">
                <a:solidFill>
                  <a:srgbClr val="FFFFFF"/>
                </a:solidFill>
                <a:latin typeface="Helvetica Neue Thin"/>
                <a:cs typeface="Helvetica Neue Thin"/>
              </a:rPr>
              <a:t> whore</a:t>
            </a:r>
            <a:r>
              <a:rPr lang="en-US" dirty="0" smtClean="0">
                <a:solidFill>
                  <a:srgbClr val="FFFFFF"/>
                </a:solidFill>
                <a:latin typeface="Helvetica Neue Thin"/>
                <a:cs typeface="Helvetica Neue Thin"/>
              </a:rPr>
              <a:t>. This shall be a statute forever for them throughout their generations.</a:t>
            </a:r>
            <a:r>
              <a:rPr lang="en-US" dirty="0" smtClean="0">
                <a:solidFill>
                  <a:srgbClr val="FFFFFF"/>
                </a:solidFill>
                <a:latin typeface="Helvetica Neue Thin"/>
                <a:cs typeface="Helvetica Neue Thin"/>
              </a:rPr>
              <a:t> </a:t>
            </a:r>
            <a:endParaRPr lang="en-US" u="sng" dirty="0" smtClean="0">
              <a:solidFill>
                <a:srgbClr val="FFFFFF"/>
              </a:solidFill>
              <a:latin typeface="Helvetica Neue Thin"/>
              <a:cs typeface="Helvetica Neue Thin"/>
              <a:hlinkClick r:id="rId3"/>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27106"/>
            <a:ext cx="9144000" cy="4459565"/>
          </a:xfrm>
        </p:spPr>
        <p:txBody>
          <a:bodyPr vert="horz" wrap="square" anchor="ctr">
            <a:normAutofit/>
          </a:bodyPr>
          <a:lstStyle/>
          <a:p>
            <a:pPr>
              <a:buNone/>
            </a:pPr>
            <a:r>
              <a:rPr lang="en-US" sz="3600" u="sng" dirty="0" smtClean="0">
                <a:solidFill>
                  <a:schemeClr val="bg1"/>
                </a:solidFill>
                <a:latin typeface="Helvetica Neue"/>
                <a:cs typeface="Helvetica Neue"/>
              </a:rPr>
              <a:t>Leviticus </a:t>
            </a:r>
            <a:r>
              <a:rPr lang="en-US" sz="3600" u="sng" dirty="0" smtClean="0">
                <a:solidFill>
                  <a:schemeClr val="bg1"/>
                </a:solidFill>
                <a:latin typeface="Helvetica Neue"/>
                <a:cs typeface="Helvetica Neue"/>
              </a:rPr>
              <a:t>17:</a:t>
            </a:r>
            <a:r>
              <a:rPr lang="en-US" sz="3600" u="sng" dirty="0" smtClean="0">
                <a:solidFill>
                  <a:schemeClr val="bg1"/>
                </a:solidFill>
                <a:latin typeface="Helvetica Neue"/>
                <a:cs typeface="Helvetica Neue"/>
              </a:rPr>
              <a:t>1</a:t>
            </a:r>
            <a:r>
              <a:rPr lang="en-US" sz="3600" u="sng" dirty="0" smtClean="0">
                <a:solidFill>
                  <a:schemeClr val="bg1"/>
                </a:solidFill>
                <a:latin typeface="Helvetica Neue"/>
                <a:cs typeface="Helvetica Neue"/>
              </a:rPr>
              <a:t>-</a:t>
            </a:r>
            <a:r>
              <a:rPr lang="en-US" sz="3600" u="sng" dirty="0" smtClean="0">
                <a:solidFill>
                  <a:schemeClr val="bg1"/>
                </a:solidFill>
                <a:latin typeface="Helvetica Neue"/>
                <a:cs typeface="Helvetica Neue"/>
              </a:rPr>
              <a:t>9</a:t>
            </a:r>
            <a:endParaRPr lang="en-US" sz="3600" u="sng" dirty="0" smtClean="0">
              <a:solidFill>
                <a:schemeClr val="bg1"/>
              </a:solidFill>
              <a:latin typeface="Helvetica Neue"/>
              <a:cs typeface="Helvetica Neue"/>
            </a:endParaRPr>
          </a:p>
          <a:p>
            <a:pPr marL="0" indent="0">
              <a:buNone/>
            </a:pPr>
            <a:r>
              <a:rPr lang="en-US" dirty="0" smtClean="0">
                <a:solidFill>
                  <a:srgbClr val="FFFFFF"/>
                </a:solidFill>
                <a:latin typeface="Helvetica Neue Thin"/>
                <a:cs typeface="Helvetica Neue Thin"/>
              </a:rPr>
              <a:t>8 “And you shall say to them, Any one of the house of Israel, or of the strangers who sojourn among them, who</a:t>
            </a:r>
            <a:r>
              <a:rPr lang="en-US" dirty="0" smtClean="0">
                <a:solidFill>
                  <a:srgbClr val="FFFFFF"/>
                </a:solidFill>
                <a:latin typeface="Helvetica Neue Thin"/>
                <a:cs typeface="Helvetica Neue Thin"/>
              </a:rPr>
              <a:t> offers </a:t>
            </a:r>
            <a:r>
              <a:rPr lang="en-US" dirty="0" smtClean="0">
                <a:solidFill>
                  <a:srgbClr val="FFFFFF"/>
                </a:solidFill>
                <a:latin typeface="Helvetica Neue Thin"/>
                <a:cs typeface="Helvetica Neue Thin"/>
              </a:rPr>
              <a:t>a burnt offering or sacrifice 9 and</a:t>
            </a:r>
            <a:r>
              <a:rPr lang="en-US" dirty="0" smtClean="0">
                <a:solidFill>
                  <a:srgbClr val="FFFFFF"/>
                </a:solidFill>
                <a:latin typeface="Helvetica Neue Thin"/>
                <a:cs typeface="Helvetica Neue Thin"/>
              </a:rPr>
              <a:t> does </a:t>
            </a:r>
            <a:r>
              <a:rPr lang="en-US" dirty="0" smtClean="0">
                <a:solidFill>
                  <a:srgbClr val="FFFFFF"/>
                </a:solidFill>
                <a:latin typeface="Helvetica Neue Thin"/>
                <a:cs typeface="Helvetica Neue Thin"/>
              </a:rPr>
              <a:t>not bring it to the entrance of the tent of meeting to offer it to the Lord,</a:t>
            </a:r>
            <a:r>
              <a:rPr lang="en-US" dirty="0" smtClean="0">
                <a:solidFill>
                  <a:srgbClr val="FFFFFF"/>
                </a:solidFill>
                <a:latin typeface="Helvetica Neue Thin"/>
                <a:cs typeface="Helvetica Neue Thin"/>
              </a:rPr>
              <a:t> that </a:t>
            </a:r>
            <a:r>
              <a:rPr lang="en-US" dirty="0" smtClean="0">
                <a:solidFill>
                  <a:srgbClr val="FFFFFF"/>
                </a:solidFill>
                <a:latin typeface="Helvetica Neue Thin"/>
                <a:cs typeface="Helvetica Neue Thin"/>
              </a:rPr>
              <a:t>man shall be cut off from his people</a:t>
            </a:r>
            <a:r>
              <a:rPr lang="en-US" dirty="0" smtClean="0">
                <a:solidFill>
                  <a:srgbClr val="FFFFFF"/>
                </a:solidFill>
                <a:latin typeface="Helvetica Neue Thin"/>
                <a:cs typeface="Helvetica Neue Thin"/>
              </a:rPr>
              <a:t>.</a:t>
            </a:r>
            <a:endParaRPr lang="en-US" dirty="0" smtClean="0">
              <a:solidFill>
                <a:srgbClr val="FFFFFF"/>
              </a:solidFill>
              <a:latin typeface="Helvetica Neue Thin"/>
              <a:cs typeface="Helvetica Neue Thin"/>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36010" y="586123"/>
            <a:ext cx="8907989" cy="4200548"/>
          </a:xfrm>
        </p:spPr>
        <p:txBody>
          <a:bodyPr vert="horz" wrap="square" anchor="ctr">
            <a:normAutofit/>
          </a:bodyPr>
          <a:lstStyle/>
          <a:p>
            <a:pPr>
              <a:buNone/>
            </a:pPr>
            <a:r>
              <a:rPr lang="en-US" sz="3600" u="sng" dirty="0" smtClean="0">
                <a:solidFill>
                  <a:srgbClr val="FFFFFF"/>
                </a:solidFill>
                <a:latin typeface="Helvetica Neue"/>
                <a:cs typeface="Helvetica Neue"/>
              </a:rPr>
              <a:t>Place of Atonement | </a:t>
            </a:r>
            <a:r>
              <a:rPr lang="en-US" sz="3600" u="sng" dirty="0" smtClean="0">
                <a:solidFill>
                  <a:srgbClr val="FFFFFF"/>
                </a:solidFill>
                <a:latin typeface="Helvetica Neue"/>
                <a:cs typeface="Helvetica Neue"/>
              </a:rPr>
              <a:t>The Details</a:t>
            </a:r>
            <a:endParaRPr lang="en-US" sz="3600" dirty="0" smtClean="0">
              <a:solidFill>
                <a:srgbClr val="FFFFFF"/>
              </a:solidFill>
              <a:latin typeface="Helvetica Neue"/>
              <a:cs typeface="Helvetica Neue"/>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27106"/>
            <a:ext cx="9144000" cy="4459565"/>
          </a:xfrm>
        </p:spPr>
        <p:txBody>
          <a:bodyPr vert="horz" wrap="square" anchor="ctr">
            <a:normAutofit fontScale="92500" lnSpcReduction="20000"/>
          </a:bodyPr>
          <a:lstStyle/>
          <a:p>
            <a:pPr>
              <a:buNone/>
            </a:pPr>
            <a:r>
              <a:rPr lang="en-US" sz="3600" u="sng" dirty="0" smtClean="0">
                <a:solidFill>
                  <a:schemeClr val="bg1"/>
                </a:solidFill>
                <a:latin typeface="Helvetica Neue"/>
                <a:cs typeface="Helvetica Neue"/>
              </a:rPr>
              <a:t>Leviticus </a:t>
            </a:r>
            <a:r>
              <a:rPr lang="en-US" sz="3600" u="sng" dirty="0" smtClean="0">
                <a:solidFill>
                  <a:schemeClr val="bg1"/>
                </a:solidFill>
                <a:latin typeface="Helvetica Neue"/>
                <a:cs typeface="Helvetica Neue"/>
              </a:rPr>
              <a:t>17:10-16</a:t>
            </a:r>
          </a:p>
          <a:p>
            <a:pPr marL="0" indent="0">
              <a:buNone/>
            </a:pPr>
            <a:r>
              <a:rPr lang="en-US" dirty="0" smtClean="0">
                <a:solidFill>
                  <a:srgbClr val="FFFFFF"/>
                </a:solidFill>
                <a:latin typeface="Helvetica Neue Thin"/>
                <a:cs typeface="Helvetica Neue Thin"/>
              </a:rPr>
              <a:t>10 “If any one of the house of Israel or of the strangers who sojourn among them</a:t>
            </a:r>
            <a:r>
              <a:rPr lang="en-US" dirty="0" smtClean="0">
                <a:solidFill>
                  <a:srgbClr val="FFFFFF"/>
                </a:solidFill>
                <a:latin typeface="Helvetica Neue Thin"/>
                <a:cs typeface="Helvetica Neue Thin"/>
              </a:rPr>
              <a:t> eats </a:t>
            </a:r>
            <a:r>
              <a:rPr lang="en-US" dirty="0" smtClean="0">
                <a:solidFill>
                  <a:srgbClr val="FFFFFF"/>
                </a:solidFill>
                <a:latin typeface="Helvetica Neue Thin"/>
                <a:cs typeface="Helvetica Neue Thin"/>
              </a:rPr>
              <a:t>any blood, I will</a:t>
            </a:r>
            <a:r>
              <a:rPr lang="en-US" dirty="0" smtClean="0">
                <a:solidFill>
                  <a:srgbClr val="FFFFFF"/>
                </a:solidFill>
                <a:latin typeface="Helvetica Neue Thin"/>
                <a:cs typeface="Helvetica Neue Thin"/>
              </a:rPr>
              <a:t> set </a:t>
            </a:r>
            <a:r>
              <a:rPr lang="en-US" dirty="0" smtClean="0">
                <a:solidFill>
                  <a:srgbClr val="FFFFFF"/>
                </a:solidFill>
                <a:latin typeface="Helvetica Neue Thin"/>
                <a:cs typeface="Helvetica Neue Thin"/>
              </a:rPr>
              <a:t>my face against that person who eats blood and will cut him off from among his people. 11</a:t>
            </a:r>
            <a:r>
              <a:rPr lang="en-US" dirty="0" smtClean="0">
                <a:solidFill>
                  <a:srgbClr val="FFFFFF"/>
                </a:solidFill>
                <a:latin typeface="Helvetica Neue Thin"/>
                <a:cs typeface="Helvetica Neue Thin"/>
              </a:rPr>
              <a:t> For </a:t>
            </a:r>
            <a:r>
              <a:rPr lang="en-US" dirty="0" smtClean="0">
                <a:solidFill>
                  <a:srgbClr val="FFFFFF"/>
                </a:solidFill>
                <a:latin typeface="Helvetica Neue Thin"/>
                <a:cs typeface="Helvetica Neue Thin"/>
              </a:rPr>
              <a:t>the life of the flesh is in the blood, and I have given it for you on the altar</a:t>
            </a:r>
            <a:r>
              <a:rPr lang="en-US" dirty="0" smtClean="0">
                <a:solidFill>
                  <a:srgbClr val="FFFFFF"/>
                </a:solidFill>
                <a:latin typeface="Helvetica Neue Thin"/>
                <a:cs typeface="Helvetica Neue Thin"/>
              </a:rPr>
              <a:t> to </a:t>
            </a:r>
            <a:r>
              <a:rPr lang="en-US" dirty="0" smtClean="0">
                <a:solidFill>
                  <a:srgbClr val="FFFFFF"/>
                </a:solidFill>
                <a:latin typeface="Helvetica Neue Thin"/>
                <a:cs typeface="Helvetica Neue Thin"/>
              </a:rPr>
              <a:t>make atonement for your souls,</a:t>
            </a:r>
            <a:r>
              <a:rPr lang="en-US" dirty="0" smtClean="0">
                <a:solidFill>
                  <a:srgbClr val="FFFFFF"/>
                </a:solidFill>
                <a:latin typeface="Helvetica Neue Thin"/>
                <a:cs typeface="Helvetica Neue Thin"/>
              </a:rPr>
              <a:t> for </a:t>
            </a:r>
            <a:r>
              <a:rPr lang="en-US" dirty="0" smtClean="0">
                <a:solidFill>
                  <a:srgbClr val="FFFFFF"/>
                </a:solidFill>
                <a:latin typeface="Helvetica Neue Thin"/>
                <a:cs typeface="Helvetica Neue Thin"/>
              </a:rPr>
              <a:t>it is the blood that makes atonement by the life. 12 Therefore I have said to the people of Israel, No person among you shall eat blood, neither shall any stranger who sojourns among you eat </a:t>
            </a:r>
            <a:r>
              <a:rPr lang="en-US" dirty="0" smtClean="0">
                <a:solidFill>
                  <a:srgbClr val="FFFFFF"/>
                </a:solidFill>
                <a:latin typeface="Helvetica Neue Thin"/>
                <a:cs typeface="Helvetica Neue Thin"/>
              </a:rPr>
              <a:t>blood</a:t>
            </a:r>
            <a:r>
              <a:rPr lang="en-US" dirty="0" smtClean="0">
                <a:solidFill>
                  <a:srgbClr val="FFFFFF"/>
                </a:solidFill>
                <a:latin typeface="Helvetica Neue Thin"/>
                <a:cs typeface="Helvetica Neue Thin"/>
              </a:rPr>
              <a:t>.</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27106"/>
            <a:ext cx="9144000" cy="4459565"/>
          </a:xfrm>
        </p:spPr>
        <p:txBody>
          <a:bodyPr vert="horz" wrap="square" anchor="ctr">
            <a:normAutofit lnSpcReduction="10000"/>
          </a:bodyPr>
          <a:lstStyle/>
          <a:p>
            <a:pPr>
              <a:buNone/>
            </a:pPr>
            <a:r>
              <a:rPr lang="en-US" sz="3600" u="sng" dirty="0" smtClean="0">
                <a:solidFill>
                  <a:schemeClr val="bg1"/>
                </a:solidFill>
                <a:latin typeface="Helvetica Neue"/>
                <a:cs typeface="Helvetica Neue"/>
              </a:rPr>
              <a:t>Leviticus </a:t>
            </a:r>
            <a:r>
              <a:rPr lang="en-US" sz="3600" u="sng" dirty="0" smtClean="0">
                <a:solidFill>
                  <a:schemeClr val="bg1"/>
                </a:solidFill>
                <a:latin typeface="Helvetica Neue"/>
                <a:cs typeface="Helvetica Neue"/>
              </a:rPr>
              <a:t>17:10-16</a:t>
            </a:r>
          </a:p>
          <a:p>
            <a:pPr marL="0" indent="0">
              <a:buNone/>
            </a:pPr>
            <a:r>
              <a:rPr lang="en-US" dirty="0" smtClean="0">
                <a:solidFill>
                  <a:srgbClr val="FFFFFF"/>
                </a:solidFill>
                <a:latin typeface="Helvetica Neue Thin"/>
                <a:cs typeface="Helvetica Neue Thin"/>
              </a:rPr>
              <a:t>13 “Any one also of the people of Israel, or of the strangers who sojourn among them, who takes in hunting any beast or bird that may be eaten shall</a:t>
            </a:r>
            <a:r>
              <a:rPr lang="en-US" dirty="0" smtClean="0">
                <a:solidFill>
                  <a:srgbClr val="FFFFFF"/>
                </a:solidFill>
                <a:latin typeface="Helvetica Neue Thin"/>
                <a:cs typeface="Helvetica Neue Thin"/>
              </a:rPr>
              <a:t> pour </a:t>
            </a:r>
            <a:r>
              <a:rPr lang="en-US" dirty="0" smtClean="0">
                <a:solidFill>
                  <a:srgbClr val="FFFFFF"/>
                </a:solidFill>
                <a:latin typeface="Helvetica Neue Thin"/>
                <a:cs typeface="Helvetica Neue Thin"/>
              </a:rPr>
              <a:t>out its blood and</a:t>
            </a:r>
            <a:r>
              <a:rPr lang="en-US" dirty="0" smtClean="0">
                <a:solidFill>
                  <a:srgbClr val="FFFFFF"/>
                </a:solidFill>
                <a:latin typeface="Helvetica Neue Thin"/>
                <a:cs typeface="Helvetica Neue Thin"/>
              </a:rPr>
              <a:t> cover </a:t>
            </a:r>
            <a:r>
              <a:rPr lang="en-US" dirty="0" smtClean="0">
                <a:solidFill>
                  <a:srgbClr val="FFFFFF"/>
                </a:solidFill>
                <a:latin typeface="Helvetica Neue Thin"/>
                <a:cs typeface="Helvetica Neue Thin"/>
              </a:rPr>
              <a:t>it with earth. 14 For the life of every </a:t>
            </a:r>
            <a:r>
              <a:rPr lang="en-US" dirty="0" smtClean="0">
                <a:solidFill>
                  <a:srgbClr val="FFFFFF"/>
                </a:solidFill>
                <a:latin typeface="Helvetica Neue Thin"/>
                <a:cs typeface="Helvetica Neue Thin"/>
              </a:rPr>
              <a:t>creature </a:t>
            </a:r>
            <a:r>
              <a:rPr lang="en-US" dirty="0" smtClean="0">
                <a:solidFill>
                  <a:srgbClr val="FFFFFF"/>
                </a:solidFill>
                <a:latin typeface="Helvetica Neue Thin"/>
                <a:cs typeface="Helvetica Neue Thin"/>
              </a:rPr>
              <a:t>is its</a:t>
            </a:r>
            <a:r>
              <a:rPr lang="en-US" dirty="0" smtClean="0">
                <a:solidFill>
                  <a:srgbClr val="FFFFFF"/>
                </a:solidFill>
                <a:latin typeface="Helvetica Neue Thin"/>
                <a:cs typeface="Helvetica Neue Thin"/>
              </a:rPr>
              <a:t> blood</a:t>
            </a:r>
            <a:r>
              <a:rPr lang="en-US" dirty="0" smtClean="0">
                <a:solidFill>
                  <a:srgbClr val="FFFFFF"/>
                </a:solidFill>
                <a:latin typeface="Helvetica Neue Thin"/>
                <a:cs typeface="Helvetica Neue Thin"/>
              </a:rPr>
              <a:t>: its blood is its life</a:t>
            </a:r>
            <a:r>
              <a:rPr lang="en-US" dirty="0" smtClean="0">
                <a:solidFill>
                  <a:srgbClr val="FFFFFF"/>
                </a:solidFill>
                <a:latin typeface="Helvetica Neue Thin"/>
                <a:cs typeface="Helvetica Neue Thin"/>
              </a:rPr>
              <a:t>. </a:t>
            </a:r>
            <a:r>
              <a:rPr lang="en-US" dirty="0" smtClean="0">
                <a:solidFill>
                  <a:srgbClr val="FFFFFF"/>
                </a:solidFill>
                <a:latin typeface="Helvetica Neue Thin"/>
                <a:cs typeface="Helvetica Neue Thin"/>
              </a:rPr>
              <a:t>Therefore I have said to the people of Israel, You shall not eat the blood of any creature, for the life of every creature is its blood. Whoever eats it shall be cut off</a:t>
            </a:r>
            <a:r>
              <a:rPr lang="en-US" dirty="0" smtClean="0">
                <a:solidFill>
                  <a:srgbClr val="FFFFFF"/>
                </a:solidFill>
                <a:latin typeface="Helvetica Neue Thin"/>
                <a:cs typeface="Helvetica Neue Thin"/>
              </a:rPr>
              <a:t>.</a:t>
            </a:r>
            <a:endParaRPr lang="en-US" dirty="0" smtClean="0">
              <a:solidFill>
                <a:srgbClr val="FFFFFF"/>
              </a:solidFill>
              <a:latin typeface="Helvetica Neue Thin"/>
              <a:cs typeface="Helvetica Neue Thin"/>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27106"/>
            <a:ext cx="9144000" cy="4459565"/>
          </a:xfrm>
        </p:spPr>
        <p:txBody>
          <a:bodyPr vert="horz" wrap="square" anchor="ctr">
            <a:normAutofit/>
          </a:bodyPr>
          <a:lstStyle/>
          <a:p>
            <a:pPr>
              <a:buNone/>
            </a:pPr>
            <a:r>
              <a:rPr lang="en-US" sz="3600" u="sng" dirty="0" smtClean="0">
                <a:solidFill>
                  <a:schemeClr val="bg1"/>
                </a:solidFill>
                <a:latin typeface="Helvetica Neue"/>
                <a:cs typeface="Helvetica Neue"/>
              </a:rPr>
              <a:t>Leviticus </a:t>
            </a:r>
            <a:r>
              <a:rPr lang="en-US" sz="3600" u="sng" dirty="0" smtClean="0">
                <a:solidFill>
                  <a:schemeClr val="bg1"/>
                </a:solidFill>
                <a:latin typeface="Helvetica Neue"/>
                <a:cs typeface="Helvetica Neue"/>
              </a:rPr>
              <a:t>17:10-16</a:t>
            </a:r>
          </a:p>
          <a:p>
            <a:pPr marL="0" indent="0">
              <a:buNone/>
            </a:pPr>
            <a:r>
              <a:rPr lang="en-US" dirty="0" smtClean="0">
                <a:solidFill>
                  <a:srgbClr val="FFFFFF"/>
                </a:solidFill>
                <a:latin typeface="Helvetica Neue Thin"/>
                <a:cs typeface="Helvetica Neue Thin"/>
              </a:rPr>
              <a:t>15</a:t>
            </a:r>
            <a:r>
              <a:rPr lang="en-US" dirty="0" smtClean="0">
                <a:solidFill>
                  <a:srgbClr val="FFFFFF"/>
                </a:solidFill>
                <a:latin typeface="Helvetica Neue Thin"/>
                <a:cs typeface="Helvetica Neue Thin"/>
              </a:rPr>
              <a:t> And </a:t>
            </a:r>
            <a:r>
              <a:rPr lang="en-US" dirty="0" smtClean="0">
                <a:solidFill>
                  <a:srgbClr val="FFFFFF"/>
                </a:solidFill>
                <a:latin typeface="Helvetica Neue Thin"/>
                <a:cs typeface="Helvetica Neue Thin"/>
              </a:rPr>
              <a:t>every person who eats what dies of itself or what is torn by beasts,</a:t>
            </a:r>
            <a:r>
              <a:rPr lang="en-US" dirty="0" smtClean="0">
                <a:solidFill>
                  <a:srgbClr val="FFFFFF"/>
                </a:solidFill>
                <a:latin typeface="Helvetica Neue Thin"/>
                <a:cs typeface="Helvetica Neue Thin"/>
              </a:rPr>
              <a:t> whether </a:t>
            </a:r>
            <a:r>
              <a:rPr lang="en-US" dirty="0" smtClean="0">
                <a:solidFill>
                  <a:srgbClr val="FFFFFF"/>
                </a:solidFill>
                <a:latin typeface="Helvetica Neue Thin"/>
                <a:cs typeface="Helvetica Neue Thin"/>
              </a:rPr>
              <a:t>he is a native or a sojourner,</a:t>
            </a:r>
            <a:r>
              <a:rPr lang="en-US" dirty="0" smtClean="0">
                <a:solidFill>
                  <a:srgbClr val="FFFFFF"/>
                </a:solidFill>
                <a:latin typeface="Helvetica Neue Thin"/>
                <a:cs typeface="Helvetica Neue Thin"/>
              </a:rPr>
              <a:t> shall </a:t>
            </a:r>
            <a:r>
              <a:rPr lang="en-US" dirty="0" smtClean="0">
                <a:solidFill>
                  <a:srgbClr val="FFFFFF"/>
                </a:solidFill>
                <a:latin typeface="Helvetica Neue Thin"/>
                <a:cs typeface="Helvetica Neue Thin"/>
              </a:rPr>
              <a:t>wash his clothes and</a:t>
            </a:r>
            <a:r>
              <a:rPr lang="en-US" dirty="0" smtClean="0">
                <a:solidFill>
                  <a:srgbClr val="FFFFFF"/>
                </a:solidFill>
                <a:latin typeface="Helvetica Neue Thin"/>
                <a:cs typeface="Helvetica Neue Thin"/>
              </a:rPr>
              <a:t> bathe </a:t>
            </a:r>
            <a:r>
              <a:rPr lang="en-US" dirty="0" smtClean="0">
                <a:solidFill>
                  <a:srgbClr val="FFFFFF"/>
                </a:solidFill>
                <a:latin typeface="Helvetica Neue Thin"/>
                <a:cs typeface="Helvetica Neue Thin"/>
              </a:rPr>
              <a:t>himself in water and be unclean until the evening; then he shall be clean. 16 But if he does not wash them or bathe his flesh,</a:t>
            </a:r>
            <a:r>
              <a:rPr lang="en-US" dirty="0" smtClean="0">
                <a:solidFill>
                  <a:srgbClr val="FFFFFF"/>
                </a:solidFill>
                <a:latin typeface="Helvetica Neue Thin"/>
                <a:cs typeface="Helvetica Neue Thin"/>
              </a:rPr>
              <a:t> he </a:t>
            </a:r>
            <a:r>
              <a:rPr lang="en-US" dirty="0" smtClean="0">
                <a:solidFill>
                  <a:srgbClr val="FFFFFF"/>
                </a:solidFill>
                <a:latin typeface="Helvetica Neue Thin"/>
                <a:cs typeface="Helvetica Neue Thin"/>
              </a:rPr>
              <a:t>shall bear his iniquity.</a:t>
            </a:r>
            <a:r>
              <a:rPr lang="en-US" dirty="0" smtClean="0">
                <a:solidFill>
                  <a:srgbClr val="FFFFFF"/>
                </a:solidFill>
                <a:latin typeface="Helvetica Neue Thin"/>
                <a:cs typeface="Helvetica Neue Thin"/>
              </a:rPr>
              <a:t>”</a:t>
            </a:r>
            <a:endParaRPr lang="en-US" dirty="0" smtClean="0">
              <a:solidFill>
                <a:srgbClr val="FFFFFF"/>
              </a:solidFill>
              <a:latin typeface="Helvetica Neue Thin"/>
              <a:cs typeface="Helvetica Neue Thin"/>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36010" y="586123"/>
            <a:ext cx="8907989" cy="4200548"/>
          </a:xfrm>
        </p:spPr>
        <p:txBody>
          <a:bodyPr vert="horz" wrap="square" anchor="ctr">
            <a:normAutofit/>
          </a:bodyPr>
          <a:lstStyle/>
          <a:p>
            <a:pPr>
              <a:buNone/>
            </a:pPr>
            <a:r>
              <a:rPr lang="en-US" sz="3600" u="sng" dirty="0" smtClean="0">
                <a:solidFill>
                  <a:srgbClr val="FFFFFF"/>
                </a:solidFill>
                <a:latin typeface="Helvetica Neue"/>
                <a:cs typeface="Helvetica Neue"/>
              </a:rPr>
              <a:t>Blood of Atonement | </a:t>
            </a:r>
            <a:r>
              <a:rPr lang="en-US" sz="3600" u="sng" dirty="0" smtClean="0">
                <a:solidFill>
                  <a:srgbClr val="FFFFFF"/>
                </a:solidFill>
                <a:latin typeface="Helvetica Neue"/>
                <a:cs typeface="Helvetica Neue"/>
              </a:rPr>
              <a:t>The Details</a:t>
            </a:r>
            <a:endParaRPr lang="en-US" sz="3600" dirty="0" smtClean="0">
              <a:solidFill>
                <a:srgbClr val="FFFFFF"/>
              </a:solidFill>
              <a:latin typeface="Helvetica Neue"/>
              <a:cs typeface="Helvetica Neue"/>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7285</TotalTime>
  <Words>692</Words>
  <Application>Microsoft Macintosh PowerPoint</Application>
  <PresentationFormat>On-screen Show (16:9)</PresentationFormat>
  <Paragraphs>18</Paragraphs>
  <Slides>12</Slides>
  <Notes>0</Notes>
  <HiddenSlides>0</HiddenSlides>
  <MMClips>0</MMClips>
  <ScaleCrop>false</ScaleCrop>
  <HeadingPairs>
    <vt:vector size="4" baseType="variant">
      <vt:variant>
        <vt:lpstr>Design Template</vt:lpstr>
      </vt:variant>
      <vt:variant>
        <vt:i4>1</vt:i4>
      </vt:variant>
      <vt:variant>
        <vt:lpstr>Slide Titles</vt:lpstr>
      </vt:variant>
      <vt:variant>
        <vt:i4>12</vt:i4>
      </vt:variant>
    </vt:vector>
  </HeadingPairs>
  <TitlesOfParts>
    <vt:vector size="13"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  -  Slide 1</dc:title>
  <dc:creator>Bryan Jerry</dc:creator>
  <cp:keywords/>
  <cp:lastModifiedBy>Bryan Jerry</cp:lastModifiedBy>
  <cp:revision>101</cp:revision>
  <dcterms:created xsi:type="dcterms:W3CDTF">2019-03-31T13:54:54Z</dcterms:created>
  <dcterms:modified xsi:type="dcterms:W3CDTF">2019-03-31T14:08:46Z</dcterms:modified>
</cp:coreProperties>
</file>